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9144000" cy="5143500" type="screen16x9"/>
  <p:notesSz cx="6858000" cy="9144000"/>
  <p:embeddedFontLst>
    <p:embeddedFont>
      <p:font typeface="Average" panose="02000503040000020003" pitchFamily="2" charset="77"/>
      <p:regular r:id="rId23"/>
    </p:embeddedFont>
    <p:embeddedFont>
      <p:font typeface="Oswald" pitchFamily="2" charset="77"/>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098334-BE1B-4073-B167-A86027DFB160}">
  <a:tblStyle styleId="{1E098334-BE1B-4073-B167-A86027DFB160}"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94650"/>
  </p:normalViewPr>
  <p:slideViewPr>
    <p:cSldViewPr snapToGrid="0">
      <p:cViewPr varScale="1">
        <p:scale>
          <a:sx n="160" d="100"/>
          <a:sy n="160" d="100"/>
        </p:scale>
        <p:origin x="312" y="17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7fbd634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7fbd634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a7fbd6346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a7fbd6346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7fbd6346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7fbd634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a7fbd6346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a7fbd6346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7fbd6346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7fbd6346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7fbd6346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7fbd6346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7fbd6346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7fbd6346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7fbd634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7fbd634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gn="just">
              <a:lnSpc>
                <a:spcPct val="107000"/>
              </a:lnSpc>
              <a:spcBef>
                <a:spcPts val="0"/>
              </a:spcBef>
              <a:spcAft>
                <a:spcPts val="800"/>
              </a:spcAft>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7fbd6346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7fbd6346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536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b024d4a473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b024d4a473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245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b024d4a473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b024d4a473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b024d4a473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b024d4a473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024d4a473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024d4a473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7fbd6346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a7fbd6346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b024d4a473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b024d4a473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b05d55bf7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b05d55bf7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024d4a473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024d4a473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hyperlink" Target="https://github.com/yeswanthrs9/CIS-731/tree/main/CIS%20731%20Project" TargetMode="Externa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a:t>CIS 731 Final Project</a:t>
            </a:r>
            <a:endParaRPr sz="3000"/>
          </a:p>
          <a:p>
            <a:pPr marL="0" lvl="0" indent="0" algn="ctr" rtl="0">
              <a:spcBef>
                <a:spcPts val="0"/>
              </a:spcBef>
              <a:spcAft>
                <a:spcPts val="0"/>
              </a:spcAft>
              <a:buNone/>
            </a:pPr>
            <a:endParaRPr sz="3000"/>
          </a:p>
          <a:p>
            <a:pPr marL="0" lvl="0" indent="0" algn="ctr" rtl="0">
              <a:spcBef>
                <a:spcPts val="0"/>
              </a:spcBef>
              <a:spcAft>
                <a:spcPts val="0"/>
              </a:spcAft>
              <a:buNone/>
            </a:pPr>
            <a:r>
              <a:rPr lang="en-GB" sz="3500"/>
              <a:t>Multivariate Time Series Weather Forecasting</a:t>
            </a:r>
            <a:endParaRPr sz="3500"/>
          </a:p>
        </p:txBody>
      </p:sp>
      <p:sp>
        <p:nvSpPr>
          <p:cNvPr id="60" name="Google Shape;60;p13"/>
          <p:cNvSpPr txBox="1">
            <a:spLocks noGrp="1"/>
          </p:cNvSpPr>
          <p:nvPr>
            <p:ph type="subTitle" idx="1"/>
          </p:nvPr>
        </p:nvSpPr>
        <p:spPr>
          <a:xfrm>
            <a:off x="671250" y="3174875"/>
            <a:ext cx="7801500" cy="12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By</a:t>
            </a:r>
            <a:endParaRPr/>
          </a:p>
          <a:p>
            <a:pPr marL="0" lvl="0" indent="0" algn="ctr" rtl="0">
              <a:spcBef>
                <a:spcPts val="0"/>
              </a:spcBef>
              <a:spcAft>
                <a:spcPts val="0"/>
              </a:spcAft>
              <a:buNone/>
            </a:pPr>
            <a:r>
              <a:rPr lang="en-GB"/>
              <a:t>Tejas Dinesh Patil</a:t>
            </a:r>
            <a:endParaRPr/>
          </a:p>
          <a:p>
            <a:pPr marL="0" lvl="0" indent="0" algn="ctr" rtl="0">
              <a:spcBef>
                <a:spcPts val="0"/>
              </a:spcBef>
              <a:spcAft>
                <a:spcPts val="0"/>
              </a:spcAft>
              <a:buNone/>
            </a:pPr>
            <a:r>
              <a:rPr lang="en-GB"/>
              <a:t>Yeswanth Reddy Velapalem</a:t>
            </a:r>
            <a:endParaRPr/>
          </a:p>
        </p:txBody>
      </p:sp>
      <p:pic>
        <p:nvPicPr>
          <p:cNvPr id="2" name="Audio 1">
            <a:hlinkClick r:id="" action="ppaction://media"/>
            <a:extLst>
              <a:ext uri="{FF2B5EF4-FFF2-40B4-BE49-F238E27FC236}">
                <a16:creationId xmlns:a16="http://schemas.microsoft.com/office/drawing/2014/main" id="{821F572F-C14C-1649-8C85-4B21371089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90"/>
    </mc:Choice>
    <mc:Fallback>
      <p:transition spd="slow" advTm="9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Approach &amp; Algorithms</a:t>
            </a:r>
            <a:endParaRPr/>
          </a:p>
        </p:txBody>
      </p:sp>
      <p:sp>
        <p:nvSpPr>
          <p:cNvPr id="114" name="Google Shape;114;p22"/>
          <p:cNvSpPr txBox="1">
            <a:spLocks noGrp="1"/>
          </p:cNvSpPr>
          <p:nvPr>
            <p:ph type="body" idx="1"/>
          </p:nvPr>
        </p:nvSpPr>
        <p:spPr>
          <a:xfrm>
            <a:off x="311700" y="1152475"/>
            <a:ext cx="8520600" cy="3572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a:t>Long Short Term Memory Network</a:t>
            </a:r>
            <a:endParaRPr sz="1500"/>
          </a:p>
          <a:p>
            <a:pPr marL="914400" lvl="1" indent="-323850" algn="l" rtl="0">
              <a:spcBef>
                <a:spcPts val="1000"/>
              </a:spcBef>
              <a:spcAft>
                <a:spcPts val="0"/>
              </a:spcAft>
              <a:buSzPts val="1500"/>
              <a:buChar char="○"/>
            </a:pPr>
            <a:r>
              <a:rPr lang="en-GB" sz="1500"/>
              <a:t>Univariate Forecasting</a:t>
            </a:r>
            <a:endParaRPr sz="1500"/>
          </a:p>
          <a:p>
            <a:pPr marL="914400" lvl="1" indent="-323850" algn="l" rtl="0">
              <a:spcBef>
                <a:spcPts val="1000"/>
              </a:spcBef>
              <a:spcAft>
                <a:spcPts val="0"/>
              </a:spcAft>
              <a:buSzPts val="1500"/>
              <a:buChar char="○"/>
            </a:pPr>
            <a:r>
              <a:rPr lang="en-GB" sz="1500"/>
              <a:t>Multivariate Forecasting</a:t>
            </a:r>
            <a:endParaRPr sz="1500"/>
          </a:p>
          <a:p>
            <a:pPr marL="914400" lvl="1" indent="-323850" algn="l" rtl="0">
              <a:spcBef>
                <a:spcPts val="1000"/>
              </a:spcBef>
              <a:spcAft>
                <a:spcPts val="0"/>
              </a:spcAft>
              <a:buSzPts val="1500"/>
              <a:buChar char="○"/>
            </a:pPr>
            <a:r>
              <a:rPr lang="en-GB" sz="1500"/>
              <a:t>Sequence 2 Sequence Model</a:t>
            </a:r>
            <a:endParaRPr sz="1500"/>
          </a:p>
          <a:p>
            <a:pPr marL="914400" lvl="1" indent="-323850" algn="l" rtl="0">
              <a:spcBef>
                <a:spcPts val="1000"/>
              </a:spcBef>
              <a:spcAft>
                <a:spcPts val="0"/>
              </a:spcAft>
              <a:buSzPts val="1500"/>
              <a:buChar char="○"/>
            </a:pPr>
            <a:r>
              <a:rPr lang="en-GB" sz="1500"/>
              <a:t>Bi-directional Model</a:t>
            </a:r>
            <a:endParaRPr sz="1500"/>
          </a:p>
          <a:p>
            <a:pPr marL="457200" lvl="0" indent="-323850" algn="l" rtl="0">
              <a:spcBef>
                <a:spcPts val="1000"/>
              </a:spcBef>
              <a:spcAft>
                <a:spcPts val="0"/>
              </a:spcAft>
              <a:buSzPts val="1500"/>
              <a:buChar char="●"/>
            </a:pPr>
            <a:r>
              <a:rPr lang="en-GB" sz="1500"/>
              <a:t>Gated Recurrent Units</a:t>
            </a:r>
            <a:endParaRPr sz="1500"/>
          </a:p>
          <a:p>
            <a:pPr marL="914400" lvl="1" indent="-323850" algn="l" rtl="0">
              <a:spcBef>
                <a:spcPts val="1000"/>
              </a:spcBef>
              <a:spcAft>
                <a:spcPts val="0"/>
              </a:spcAft>
              <a:buSzPts val="1500"/>
              <a:buChar char="○"/>
            </a:pPr>
            <a:r>
              <a:rPr lang="en-GB" sz="1500"/>
              <a:t>Univariate Forecasting</a:t>
            </a:r>
            <a:endParaRPr sz="1500"/>
          </a:p>
          <a:p>
            <a:pPr marL="914400" lvl="1" indent="-323850" algn="l" rtl="0">
              <a:spcBef>
                <a:spcPts val="1000"/>
              </a:spcBef>
              <a:spcAft>
                <a:spcPts val="0"/>
              </a:spcAft>
              <a:buSzPts val="1500"/>
              <a:buChar char="○"/>
            </a:pPr>
            <a:r>
              <a:rPr lang="en-GB" sz="1500"/>
              <a:t>Multivariate Forecasting</a:t>
            </a:r>
            <a:endParaRPr sz="1500"/>
          </a:p>
          <a:p>
            <a:pPr marL="914400" lvl="1" indent="-323850" algn="l" rtl="0">
              <a:spcBef>
                <a:spcPts val="1000"/>
              </a:spcBef>
              <a:spcAft>
                <a:spcPts val="1000"/>
              </a:spcAft>
              <a:buSzPts val="1500"/>
              <a:buChar char="○"/>
            </a:pPr>
            <a:r>
              <a:rPr lang="en-GB" sz="1500"/>
              <a:t>Sequence 2 Sequence Model</a:t>
            </a:r>
            <a:endParaRPr sz="1500"/>
          </a:p>
        </p:txBody>
      </p:sp>
      <p:pic>
        <p:nvPicPr>
          <p:cNvPr id="4" name="Audio 3">
            <a:hlinkClick r:id="" action="ppaction://media"/>
            <a:extLst>
              <a:ext uri="{FF2B5EF4-FFF2-40B4-BE49-F238E27FC236}">
                <a16:creationId xmlns:a16="http://schemas.microsoft.com/office/drawing/2014/main" id="{F8F594F0-14F6-494B-933B-B04C0FFE39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617"/>
    </mc:Choice>
    <mc:Fallback>
      <p:transition spd="slow" advTm="119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Approach &amp; Algorithms</a:t>
            </a:r>
            <a:endParaRPr/>
          </a:p>
          <a:p>
            <a:pPr marL="0" lvl="0" indent="0" algn="l" rtl="0">
              <a:spcBef>
                <a:spcPts val="0"/>
              </a:spcBef>
              <a:spcAft>
                <a:spcPts val="0"/>
              </a:spcAft>
              <a:buNone/>
            </a:pPr>
            <a:endParaRPr/>
          </a:p>
        </p:txBody>
      </p:sp>
      <p:sp>
        <p:nvSpPr>
          <p:cNvPr id="120" name="Google Shape;12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a:t>Convolutional Neural Networks</a:t>
            </a:r>
            <a:endParaRPr sz="1500"/>
          </a:p>
          <a:p>
            <a:pPr marL="914400" lvl="1" indent="-323850" algn="l" rtl="0">
              <a:spcBef>
                <a:spcPts val="1000"/>
              </a:spcBef>
              <a:spcAft>
                <a:spcPts val="0"/>
              </a:spcAft>
              <a:buSzPts val="1500"/>
              <a:buChar char="○"/>
            </a:pPr>
            <a:r>
              <a:rPr lang="en-GB" sz="1500"/>
              <a:t>Univariate Forecasting</a:t>
            </a:r>
            <a:endParaRPr sz="1500"/>
          </a:p>
          <a:p>
            <a:pPr marL="914400" lvl="1" indent="-323850" algn="l" rtl="0">
              <a:spcBef>
                <a:spcPts val="1000"/>
              </a:spcBef>
              <a:spcAft>
                <a:spcPts val="1000"/>
              </a:spcAft>
              <a:buSzPts val="1500"/>
              <a:buChar char="○"/>
            </a:pPr>
            <a:r>
              <a:rPr lang="en-GB" sz="1500"/>
              <a:t>Multivariate Forecasting</a:t>
            </a:r>
            <a:endParaRPr sz="1500"/>
          </a:p>
        </p:txBody>
      </p:sp>
      <p:pic>
        <p:nvPicPr>
          <p:cNvPr id="2" name="Audio 1">
            <a:hlinkClick r:id="" action="ppaction://media"/>
            <a:extLst>
              <a:ext uri="{FF2B5EF4-FFF2-40B4-BE49-F238E27FC236}">
                <a16:creationId xmlns:a16="http://schemas.microsoft.com/office/drawing/2014/main" id="{C57DB26D-D28E-6C40-83E5-532178B4CD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753"/>
    </mc:Choice>
    <mc:Fallback>
      <p:transition spd="slow" advTm="53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Evaluation</a:t>
            </a:r>
            <a:endParaRPr/>
          </a:p>
        </p:txBody>
      </p:sp>
      <p:pic>
        <p:nvPicPr>
          <p:cNvPr id="126" name="Google Shape;126;p24"/>
          <p:cNvPicPr preferRelativeResize="0"/>
          <p:nvPr/>
        </p:nvPicPr>
        <p:blipFill>
          <a:blip r:embed="rId5">
            <a:alphaModFix/>
          </a:blip>
          <a:stretch>
            <a:fillRect/>
          </a:stretch>
        </p:blipFill>
        <p:spPr>
          <a:xfrm>
            <a:off x="387900" y="1152475"/>
            <a:ext cx="8008675" cy="3724049"/>
          </a:xfrm>
          <a:prstGeom prst="rect">
            <a:avLst/>
          </a:prstGeom>
          <a:noFill/>
          <a:ln>
            <a:noFill/>
          </a:ln>
        </p:spPr>
      </p:pic>
      <p:pic>
        <p:nvPicPr>
          <p:cNvPr id="2" name="Audio 1">
            <a:hlinkClick r:id="" action="ppaction://media"/>
            <a:extLst>
              <a:ext uri="{FF2B5EF4-FFF2-40B4-BE49-F238E27FC236}">
                <a16:creationId xmlns:a16="http://schemas.microsoft.com/office/drawing/2014/main" id="{568B9E4D-6705-499B-A623-FCBD335107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818"/>
    </mc:Choice>
    <mc:Fallback xmlns="">
      <p:transition spd="slow" advTm="11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 (Loss Curves)</a:t>
            </a:r>
            <a:endParaRPr/>
          </a:p>
        </p:txBody>
      </p:sp>
      <p:sp>
        <p:nvSpPr>
          <p:cNvPr id="132" name="Google Shape;132;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Univariate Forecasting</a:t>
            </a:r>
            <a:endParaRPr/>
          </a:p>
        </p:txBody>
      </p:sp>
      <p:sp>
        <p:nvSpPr>
          <p:cNvPr id="133" name="Google Shape;133;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dirty="0"/>
              <a:t>Multivariate Forecasting</a:t>
            </a:r>
            <a:endParaRPr dirty="0"/>
          </a:p>
        </p:txBody>
      </p:sp>
      <p:pic>
        <p:nvPicPr>
          <p:cNvPr id="134" name="Google Shape;134;p25"/>
          <p:cNvPicPr preferRelativeResize="0"/>
          <p:nvPr/>
        </p:nvPicPr>
        <p:blipFill>
          <a:blip r:embed="rId5">
            <a:alphaModFix/>
          </a:blip>
          <a:stretch>
            <a:fillRect/>
          </a:stretch>
        </p:blipFill>
        <p:spPr>
          <a:xfrm>
            <a:off x="311700" y="1585750"/>
            <a:ext cx="3999900" cy="2983125"/>
          </a:xfrm>
          <a:prstGeom prst="rect">
            <a:avLst/>
          </a:prstGeom>
          <a:noFill/>
          <a:ln>
            <a:noFill/>
          </a:ln>
        </p:spPr>
      </p:pic>
      <p:pic>
        <p:nvPicPr>
          <p:cNvPr id="135" name="Google Shape;135;p25"/>
          <p:cNvPicPr preferRelativeResize="0"/>
          <p:nvPr/>
        </p:nvPicPr>
        <p:blipFill>
          <a:blip r:embed="rId6">
            <a:alphaModFix/>
          </a:blip>
          <a:stretch>
            <a:fillRect/>
          </a:stretch>
        </p:blipFill>
        <p:spPr>
          <a:xfrm>
            <a:off x="4832400" y="1592894"/>
            <a:ext cx="3999900" cy="2983125"/>
          </a:xfrm>
          <a:prstGeom prst="rect">
            <a:avLst/>
          </a:prstGeom>
          <a:noFill/>
          <a:ln>
            <a:noFill/>
          </a:ln>
        </p:spPr>
      </p:pic>
      <p:pic>
        <p:nvPicPr>
          <p:cNvPr id="2" name="Audio 1">
            <a:hlinkClick r:id="" action="ppaction://media"/>
            <a:extLst>
              <a:ext uri="{FF2B5EF4-FFF2-40B4-BE49-F238E27FC236}">
                <a16:creationId xmlns:a16="http://schemas.microsoft.com/office/drawing/2014/main" id="{77BDE176-269D-44A3-8075-FFBD9EFB4D6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662"/>
    </mc:Choice>
    <mc:Fallback xmlns="">
      <p:transition spd="slow" advTm="28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 (Actual vs Prediction values)</a:t>
            </a:r>
            <a:endParaRPr/>
          </a:p>
        </p:txBody>
      </p:sp>
      <p:sp>
        <p:nvSpPr>
          <p:cNvPr id="141" name="Google Shape;141;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Sequence 2 Sequence LSTM</a:t>
            </a:r>
            <a:endParaRPr/>
          </a:p>
        </p:txBody>
      </p:sp>
      <p:pic>
        <p:nvPicPr>
          <p:cNvPr id="142" name="Google Shape;142;p26"/>
          <p:cNvPicPr preferRelativeResize="0"/>
          <p:nvPr/>
        </p:nvPicPr>
        <p:blipFill>
          <a:blip r:embed="rId5">
            <a:alphaModFix/>
          </a:blip>
          <a:stretch>
            <a:fillRect/>
          </a:stretch>
        </p:blipFill>
        <p:spPr>
          <a:xfrm>
            <a:off x="768900" y="1810975"/>
            <a:ext cx="7605118" cy="2757900"/>
          </a:xfrm>
          <a:prstGeom prst="rect">
            <a:avLst/>
          </a:prstGeom>
          <a:noFill/>
          <a:ln>
            <a:noFill/>
          </a:ln>
        </p:spPr>
      </p:pic>
      <p:pic>
        <p:nvPicPr>
          <p:cNvPr id="2" name="Audio 1">
            <a:hlinkClick r:id="" action="ppaction://media"/>
            <a:extLst>
              <a:ext uri="{FF2B5EF4-FFF2-40B4-BE49-F238E27FC236}">
                <a16:creationId xmlns:a16="http://schemas.microsoft.com/office/drawing/2014/main" id="{0CC7C184-1315-4E2C-88E6-7E285BCF75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925"/>
    </mc:Choice>
    <mc:Fallback xmlns="">
      <p:transition spd="slow" advTm="30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 (Actual vs Prediction values)</a:t>
            </a:r>
            <a:endParaRPr/>
          </a:p>
        </p:txBody>
      </p:sp>
      <p:sp>
        <p:nvSpPr>
          <p:cNvPr id="148" name="Google Shape;14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Sequence 2 Sequence Bi-directional LSTM</a:t>
            </a:r>
            <a:endParaRPr/>
          </a:p>
        </p:txBody>
      </p:sp>
      <p:pic>
        <p:nvPicPr>
          <p:cNvPr id="149" name="Google Shape;149;p27"/>
          <p:cNvPicPr preferRelativeResize="0"/>
          <p:nvPr/>
        </p:nvPicPr>
        <p:blipFill>
          <a:blip r:embed="rId5">
            <a:alphaModFix/>
          </a:blip>
          <a:stretch>
            <a:fillRect/>
          </a:stretch>
        </p:blipFill>
        <p:spPr>
          <a:xfrm>
            <a:off x="768900" y="1810975"/>
            <a:ext cx="7613750" cy="2757900"/>
          </a:xfrm>
          <a:prstGeom prst="rect">
            <a:avLst/>
          </a:prstGeom>
          <a:noFill/>
          <a:ln>
            <a:noFill/>
          </a:ln>
        </p:spPr>
      </p:pic>
      <p:pic>
        <p:nvPicPr>
          <p:cNvPr id="2" name="Audio 1">
            <a:hlinkClick r:id="" action="ppaction://media"/>
            <a:extLst>
              <a:ext uri="{FF2B5EF4-FFF2-40B4-BE49-F238E27FC236}">
                <a16:creationId xmlns:a16="http://schemas.microsoft.com/office/drawing/2014/main" id="{7AF42D4D-DA56-4A05-A24E-4F1AF6D790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089"/>
    </mc:Choice>
    <mc:Fallback xmlns="">
      <p:transition spd="slow" advTm="24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Seq2Seq Bi-directional LSTM (Actual vs Forecasted)</a:t>
            </a:r>
            <a:endParaRPr/>
          </a:p>
          <a:p>
            <a:pPr marL="0" lvl="0" indent="0" algn="l" rtl="0">
              <a:spcBef>
                <a:spcPts val="0"/>
              </a:spcBef>
              <a:spcAft>
                <a:spcPts val="0"/>
              </a:spcAft>
              <a:buNone/>
            </a:pPr>
            <a:endParaRPr/>
          </a:p>
        </p:txBody>
      </p:sp>
      <p:sp>
        <p:nvSpPr>
          <p:cNvPr id="164" name="Google Shape;164;p29"/>
          <p:cNvSpPr txBox="1">
            <a:spLocks noGrp="1"/>
          </p:cNvSpPr>
          <p:nvPr>
            <p:ph type="body" idx="1"/>
          </p:nvPr>
        </p:nvSpPr>
        <p:spPr>
          <a:xfrm>
            <a:off x="3879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Original Values</a:t>
            </a:r>
            <a:endParaRPr/>
          </a:p>
        </p:txBody>
      </p:sp>
      <p:sp>
        <p:nvSpPr>
          <p:cNvPr id="165" name="Google Shape;165;p29"/>
          <p:cNvSpPr txBox="1">
            <a:spLocks noGrp="1"/>
          </p:cNvSpPr>
          <p:nvPr>
            <p:ph type="body" idx="2"/>
          </p:nvPr>
        </p:nvSpPr>
        <p:spPr>
          <a:xfrm>
            <a:off x="47562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Forecasted Values</a:t>
            </a:r>
            <a:endParaRPr/>
          </a:p>
          <a:p>
            <a:pPr marL="0" lvl="0" indent="0" algn="l" rtl="0">
              <a:spcBef>
                <a:spcPts val="1600"/>
              </a:spcBef>
              <a:spcAft>
                <a:spcPts val="1600"/>
              </a:spcAft>
              <a:buNone/>
            </a:pPr>
            <a:endParaRPr/>
          </a:p>
        </p:txBody>
      </p:sp>
      <p:pic>
        <p:nvPicPr>
          <p:cNvPr id="166" name="Google Shape;166;p29"/>
          <p:cNvPicPr preferRelativeResize="0"/>
          <p:nvPr/>
        </p:nvPicPr>
        <p:blipFill>
          <a:blip r:embed="rId5">
            <a:alphaModFix/>
          </a:blip>
          <a:stretch>
            <a:fillRect/>
          </a:stretch>
        </p:blipFill>
        <p:spPr>
          <a:xfrm>
            <a:off x="387900" y="1566175"/>
            <a:ext cx="4062851" cy="3051556"/>
          </a:xfrm>
          <a:prstGeom prst="rect">
            <a:avLst/>
          </a:prstGeom>
          <a:noFill/>
          <a:ln>
            <a:noFill/>
          </a:ln>
        </p:spPr>
      </p:pic>
      <p:pic>
        <p:nvPicPr>
          <p:cNvPr id="167" name="Google Shape;167;p29"/>
          <p:cNvPicPr preferRelativeResize="0"/>
          <p:nvPr/>
        </p:nvPicPr>
        <p:blipFill>
          <a:blip r:embed="rId6">
            <a:alphaModFix/>
          </a:blip>
          <a:stretch>
            <a:fillRect/>
          </a:stretch>
        </p:blipFill>
        <p:spPr>
          <a:xfrm>
            <a:off x="4756200" y="1566175"/>
            <a:ext cx="4062851" cy="3051530"/>
          </a:xfrm>
          <a:prstGeom prst="rect">
            <a:avLst/>
          </a:prstGeom>
          <a:noFill/>
          <a:ln>
            <a:noFill/>
          </a:ln>
        </p:spPr>
      </p:pic>
      <p:pic>
        <p:nvPicPr>
          <p:cNvPr id="2" name="Audio 1">
            <a:hlinkClick r:id="" action="ppaction://media"/>
            <a:extLst>
              <a:ext uri="{FF2B5EF4-FFF2-40B4-BE49-F238E27FC236}">
                <a16:creationId xmlns:a16="http://schemas.microsoft.com/office/drawing/2014/main" id="{AC348D46-60EF-46F4-9623-FF51F5FB8B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999"/>
    </mc:Choice>
    <mc:Fallback xmlns="">
      <p:transition spd="slow" advTm="22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	</a:t>
            </a:r>
            <a:endParaRPr dirty="0"/>
          </a:p>
        </p:txBody>
      </p:sp>
      <p:sp>
        <p:nvSpPr>
          <p:cNvPr id="173" name="Google Shape;17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GB" sz="1400" dirty="0"/>
              <a:t>Amongst all the multivariate models trained for single value forecasting, CNN is the best performing model with respect to the MSE obtained as well as the computational effort: convolutional filters help get rid of the unwanted data.</a:t>
            </a:r>
            <a:endParaRPr sz="1400" dirty="0"/>
          </a:p>
          <a:p>
            <a:pPr marL="457200" lvl="0" indent="-317500" algn="just" rtl="0">
              <a:spcBef>
                <a:spcPts val="1000"/>
              </a:spcBef>
              <a:spcAft>
                <a:spcPts val="0"/>
              </a:spcAft>
              <a:buSzPts val="1400"/>
              <a:buChar char="●"/>
            </a:pPr>
            <a:r>
              <a:rPr lang="en-GB" sz="1400" dirty="0"/>
              <a:t>Bi-directional LSTM trains in 87 seconds while it takes a little more than 100 seconds for unidirectional LSTM and GRU networks: Keeping the same performance, bidirectional LSTM trains faster than unidirectional LSTMs and GRUs.</a:t>
            </a:r>
            <a:endParaRPr sz="1400" dirty="0"/>
          </a:p>
          <a:p>
            <a:pPr marL="457200" lvl="0" indent="-317500" algn="just" rtl="0">
              <a:spcBef>
                <a:spcPts val="1000"/>
              </a:spcBef>
              <a:spcAft>
                <a:spcPts val="0"/>
              </a:spcAft>
              <a:buSzPts val="1400"/>
              <a:buChar char="●"/>
            </a:pPr>
            <a:r>
              <a:rPr lang="en-GB" sz="1400" dirty="0"/>
              <a:t>Feed-forward network did not perform well with time series forecasting. The MSE increased to 0.006175 (STD: 0.004003) from 0.000326 (STD: 0.000188) for supervised learning. Also, this MSE value is nearly twice of MSE that was achieved for other networks (univariate single value forecasting).</a:t>
            </a:r>
            <a:endParaRPr sz="1400" dirty="0"/>
          </a:p>
          <a:p>
            <a:pPr marL="457200" lvl="0" indent="-317500" algn="just" rtl="0">
              <a:spcBef>
                <a:spcPts val="1000"/>
              </a:spcBef>
              <a:spcAft>
                <a:spcPts val="1000"/>
              </a:spcAft>
              <a:buSzPts val="1400"/>
              <a:buChar char="●"/>
            </a:pPr>
            <a:r>
              <a:rPr lang="en-GB" sz="1400" dirty="0"/>
              <a:t>Except for the CNN, adding more variables (multivariate) does not improve the performance of the model. For all the other networks, the mean MSE stays in the range 0.003 to 0.0035. </a:t>
            </a:r>
            <a:endParaRPr sz="1400" dirty="0"/>
          </a:p>
        </p:txBody>
      </p:sp>
      <p:pic>
        <p:nvPicPr>
          <p:cNvPr id="3" name="Audio 2">
            <a:hlinkClick r:id="" action="ppaction://media"/>
            <a:extLst>
              <a:ext uri="{FF2B5EF4-FFF2-40B4-BE49-F238E27FC236}">
                <a16:creationId xmlns:a16="http://schemas.microsoft.com/office/drawing/2014/main" id="{64571359-1B96-4379-84AB-4AF97F4667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616"/>
    </mc:Choice>
    <mc:Fallback xmlns="">
      <p:transition spd="slow" advTm="160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Scope/Discussion</a:t>
            </a:r>
            <a:endParaRPr/>
          </a:p>
        </p:txBody>
      </p:sp>
      <p:sp>
        <p:nvSpPr>
          <p:cNvPr id="179" name="Google Shape;17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latin typeface="Times New Roman" panose="02020603050405020304" pitchFamily="18" charset="0"/>
                <a:ea typeface="Times New Roman" panose="02020603050405020304" pitchFamily="18" charset="0"/>
              </a:rPr>
              <a:t>C</a:t>
            </a:r>
            <a:r>
              <a:rPr lang="en-US" sz="1800" dirty="0">
                <a:effectLst/>
                <a:latin typeface="Times New Roman" panose="02020603050405020304" pitchFamily="18" charset="0"/>
                <a:ea typeface="Times New Roman" panose="02020603050405020304" pitchFamily="18" charset="0"/>
              </a:rPr>
              <a:t>ombine the power of CNN and memory cells of LSTM into a single architecture.</a:t>
            </a:r>
          </a:p>
          <a:p>
            <a:pPr marL="457200" lvl="0" indent="-342900" algn="l" rtl="0">
              <a:spcBef>
                <a:spcPts val="0"/>
              </a:spcBef>
              <a:spcAft>
                <a:spcPts val="0"/>
              </a:spcAft>
              <a:buSzPts val="1800"/>
              <a:buChar char="●"/>
            </a:pPr>
            <a:r>
              <a:rPr lang="en-US" sz="1800" dirty="0">
                <a:effectLst/>
                <a:latin typeface="Times New Roman" panose="02020603050405020304" pitchFamily="18" charset="0"/>
                <a:ea typeface="Times New Roman" panose="02020603050405020304" pitchFamily="18" charset="0"/>
              </a:rPr>
              <a:t>Forecasting the temperature over a longer range of values. For e.g., using daily average temperature from the past 2-3 months to predict the temperature in the longer future.</a:t>
            </a:r>
            <a:endParaRPr dirty="0"/>
          </a:p>
        </p:txBody>
      </p:sp>
      <p:pic>
        <p:nvPicPr>
          <p:cNvPr id="3" name="Audio 2">
            <a:hlinkClick r:id="" action="ppaction://media"/>
            <a:extLst>
              <a:ext uri="{FF2B5EF4-FFF2-40B4-BE49-F238E27FC236}">
                <a16:creationId xmlns:a16="http://schemas.microsoft.com/office/drawing/2014/main" id="{15C08972-BC46-4727-A459-0E161F86B0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07"/>
    </mc:Choice>
    <mc:Fallback xmlns="">
      <p:transition spd="slow" advTm="50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EAB4-50C9-4420-B7C8-06C53680F96E}"/>
              </a:ext>
            </a:extLst>
          </p:cNvPr>
          <p:cNvSpPr>
            <a:spLocks noGrp="1"/>
          </p:cNvSpPr>
          <p:nvPr>
            <p:ph type="title"/>
          </p:nvPr>
        </p:nvSpPr>
        <p:spPr/>
        <p:txBody>
          <a:bodyPr/>
          <a:lstStyle/>
          <a:p>
            <a:r>
              <a:rPr lang="en-US" dirty="0"/>
              <a:t>Appendix: </a:t>
            </a:r>
          </a:p>
        </p:txBody>
      </p:sp>
      <p:sp>
        <p:nvSpPr>
          <p:cNvPr id="3" name="Text Placeholder 2">
            <a:extLst>
              <a:ext uri="{FF2B5EF4-FFF2-40B4-BE49-F238E27FC236}">
                <a16:creationId xmlns:a16="http://schemas.microsoft.com/office/drawing/2014/main" id="{54FB57D9-4072-43FA-BD3F-BA453E9072D8}"/>
              </a:ext>
            </a:extLst>
          </p:cNvPr>
          <p:cNvSpPr>
            <a:spLocks noGrp="1"/>
          </p:cNvSpPr>
          <p:nvPr>
            <p:ph type="body" idx="1"/>
          </p:nvPr>
        </p:nvSpPr>
        <p:spPr/>
        <p:txBody>
          <a:bodyPr/>
          <a:lstStyle/>
          <a:p>
            <a:r>
              <a:rPr lang="en-US" dirty="0"/>
              <a:t>Work Done After 1</a:t>
            </a:r>
            <a:r>
              <a:rPr lang="en-US" baseline="30000" dirty="0"/>
              <a:t>st</a:t>
            </a:r>
            <a:r>
              <a:rPr lang="en-US" dirty="0"/>
              <a:t> December:</a:t>
            </a:r>
          </a:p>
          <a:p>
            <a:r>
              <a:rPr lang="en-US" sz="1800" dirty="0">
                <a:effectLst/>
                <a:latin typeface="Times New Roman" panose="02020603050405020304" pitchFamily="18" charset="0"/>
                <a:ea typeface="Times New Roman" panose="02020603050405020304" pitchFamily="18" charset="0"/>
              </a:rPr>
              <a:t>All the models were trained for 30 iterations and final MSE values on the test data were collected.</a:t>
            </a:r>
          </a:p>
          <a:p>
            <a:r>
              <a:rPr lang="en-US" sz="1800" dirty="0">
                <a:effectLst/>
                <a:latin typeface="Times New Roman" panose="02020603050405020304" pitchFamily="18" charset="0"/>
                <a:ea typeface="Times New Roman" panose="02020603050405020304" pitchFamily="18" charset="0"/>
              </a:rPr>
              <a:t>A final successful attempt was made to tune the multivariate sequence to sequence GRU and multivariate sequence to sequence bidirectional LSTM.</a:t>
            </a:r>
          </a:p>
          <a:p>
            <a:r>
              <a:rPr lang="en-US" dirty="0">
                <a:latin typeface="Times New Roman" panose="02020603050405020304" pitchFamily="18" charset="0"/>
              </a:rPr>
              <a:t>Link to updated codes can be found below:</a:t>
            </a:r>
          </a:p>
          <a:p>
            <a:pPr marL="114300" indent="0">
              <a:buNone/>
            </a:pPr>
            <a:r>
              <a:rPr lang="en-US" dirty="0">
                <a:latin typeface="Times New Roman" panose="02020603050405020304" pitchFamily="18" charset="0"/>
              </a:rPr>
              <a:t>	</a:t>
            </a:r>
            <a:r>
              <a:rPr lang="en-US" dirty="0">
                <a:latin typeface="Times New Roman" panose="02020603050405020304" pitchFamily="18" charset="0"/>
                <a:hlinkClick r:id="rId5"/>
              </a:rPr>
              <a:t>https://github.com/yeswanthrs9/CIS-731/tree/main/CIS%20731%20Project</a:t>
            </a:r>
            <a:endParaRPr lang="en-US" dirty="0">
              <a:latin typeface="Times New Roman" panose="02020603050405020304" pitchFamily="18" charset="0"/>
            </a:endParaRPr>
          </a:p>
          <a:p>
            <a:pPr marL="114300" indent="0">
              <a:buNone/>
            </a:pPr>
            <a:endParaRPr lang="en-US" dirty="0">
              <a:latin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1405FAD3-54EC-41E0-BFD1-D443E8DFA2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651200840"/>
      </p:ext>
    </p:extLst>
  </p:cSld>
  <p:clrMapOvr>
    <a:masterClrMapping/>
  </p:clrMapOvr>
  <mc:AlternateContent xmlns:mc="http://schemas.openxmlformats.org/markup-compatibility/2006" xmlns:p14="http://schemas.microsoft.com/office/powerpoint/2010/main">
    <mc:Choice Requires="p14">
      <p:transition spd="slow" p14:dur="2000" advTm="55033"/>
    </mc:Choice>
    <mc:Fallback xmlns="">
      <p:transition spd="slow" advTm="55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just" rtl="0">
              <a:lnSpc>
                <a:spcPct val="100000"/>
              </a:lnSpc>
              <a:spcBef>
                <a:spcPts val="1000"/>
              </a:spcBef>
              <a:spcAft>
                <a:spcPts val="0"/>
              </a:spcAft>
              <a:buSzPts val="1500"/>
              <a:buFont typeface="Times New Roman"/>
              <a:buChar char="●"/>
            </a:pPr>
            <a:r>
              <a:rPr lang="en-GB" sz="1500" dirty="0">
                <a:latin typeface="Times New Roman"/>
                <a:ea typeface="Times New Roman"/>
                <a:cs typeface="Times New Roman"/>
                <a:sym typeface="Times New Roman"/>
              </a:rPr>
              <a:t>Time series is an important variation of the data-form that encapsulates historic data. </a:t>
            </a:r>
            <a:endParaRPr sz="1500" dirty="0">
              <a:latin typeface="Times New Roman"/>
              <a:ea typeface="Times New Roman"/>
              <a:cs typeface="Times New Roman"/>
              <a:sym typeface="Times New Roman"/>
            </a:endParaRPr>
          </a:p>
          <a:p>
            <a:pPr marL="457200" lvl="0" indent="-323850" algn="just" rtl="0">
              <a:lnSpc>
                <a:spcPct val="100000"/>
              </a:lnSpc>
              <a:spcBef>
                <a:spcPts val="1000"/>
              </a:spcBef>
              <a:spcAft>
                <a:spcPts val="0"/>
              </a:spcAft>
              <a:buSzPts val="1500"/>
              <a:buFont typeface="Times New Roman"/>
              <a:buChar char="●"/>
            </a:pPr>
            <a:r>
              <a:rPr lang="en-GB" sz="1500" dirty="0">
                <a:latin typeface="Times New Roman"/>
                <a:ea typeface="Times New Roman"/>
                <a:cs typeface="Times New Roman"/>
                <a:sym typeface="Times New Roman"/>
              </a:rPr>
              <a:t>Various techniques like AR, MA, ARIMA etc. are used for time series forecasting. </a:t>
            </a:r>
            <a:endParaRPr sz="1500" dirty="0">
              <a:latin typeface="Times New Roman"/>
              <a:ea typeface="Times New Roman"/>
              <a:cs typeface="Times New Roman"/>
              <a:sym typeface="Times New Roman"/>
            </a:endParaRPr>
          </a:p>
          <a:p>
            <a:pPr marL="457200" lvl="0" indent="-323850" algn="just" rtl="0">
              <a:lnSpc>
                <a:spcPct val="100000"/>
              </a:lnSpc>
              <a:spcBef>
                <a:spcPts val="1000"/>
              </a:spcBef>
              <a:spcAft>
                <a:spcPts val="0"/>
              </a:spcAft>
              <a:buSzPts val="1500"/>
              <a:buFont typeface="Times New Roman"/>
              <a:buChar char="●"/>
            </a:pPr>
            <a:r>
              <a:rPr lang="en-GB" sz="1500" dirty="0">
                <a:latin typeface="Times New Roman"/>
                <a:ea typeface="Times New Roman"/>
                <a:cs typeface="Times New Roman"/>
                <a:sym typeface="Times New Roman"/>
              </a:rPr>
              <a:t>Our aim here is to use Artificial Neural Networks for temperature forecasting.</a:t>
            </a:r>
            <a:endParaRPr sz="1500" dirty="0">
              <a:latin typeface="Times New Roman"/>
              <a:ea typeface="Times New Roman"/>
              <a:cs typeface="Times New Roman"/>
              <a:sym typeface="Times New Roman"/>
            </a:endParaRPr>
          </a:p>
          <a:p>
            <a:pPr marL="457200" lvl="0" indent="-323850" algn="just" rtl="0">
              <a:lnSpc>
                <a:spcPct val="100000"/>
              </a:lnSpc>
              <a:spcBef>
                <a:spcPts val="1000"/>
              </a:spcBef>
              <a:spcAft>
                <a:spcPts val="0"/>
              </a:spcAft>
              <a:buSzPts val="1500"/>
              <a:buFont typeface="Times New Roman"/>
              <a:buChar char="●"/>
            </a:pPr>
            <a:r>
              <a:rPr lang="en-GB" sz="1500" dirty="0">
                <a:latin typeface="Times New Roman"/>
                <a:ea typeface="Times New Roman"/>
                <a:cs typeface="Times New Roman"/>
                <a:sym typeface="Times New Roman"/>
              </a:rPr>
              <a:t>Implementing both Univariate forecasting and Multivariate forecasting.</a:t>
            </a:r>
            <a:endParaRPr sz="1500" dirty="0">
              <a:latin typeface="Times New Roman"/>
              <a:ea typeface="Times New Roman"/>
              <a:cs typeface="Times New Roman"/>
              <a:sym typeface="Times New Roman"/>
            </a:endParaRPr>
          </a:p>
          <a:p>
            <a:pPr marL="457200" lvl="0" indent="-323850" algn="just" rtl="0">
              <a:lnSpc>
                <a:spcPct val="100000"/>
              </a:lnSpc>
              <a:spcBef>
                <a:spcPts val="1000"/>
              </a:spcBef>
              <a:spcAft>
                <a:spcPts val="0"/>
              </a:spcAft>
              <a:buSzPts val="1500"/>
              <a:buFont typeface="Times New Roman"/>
              <a:buChar char="●"/>
            </a:pPr>
            <a:r>
              <a:rPr lang="en-GB" sz="1500" dirty="0">
                <a:latin typeface="Times New Roman"/>
                <a:ea typeface="Times New Roman"/>
                <a:cs typeface="Times New Roman"/>
                <a:sym typeface="Times New Roman"/>
              </a:rPr>
              <a:t>The goal of this project is to implement and compare various types of neural networks based on the results obtained. </a:t>
            </a:r>
            <a:endParaRPr sz="1500" dirty="0">
              <a:latin typeface="Times New Roman"/>
              <a:ea typeface="Times New Roman"/>
              <a:cs typeface="Times New Roman"/>
              <a:sym typeface="Times New Roman"/>
            </a:endParaRPr>
          </a:p>
          <a:p>
            <a:pPr marL="457200" lvl="0" indent="-323850" algn="just" rtl="0">
              <a:lnSpc>
                <a:spcPct val="100000"/>
              </a:lnSpc>
              <a:spcBef>
                <a:spcPts val="1000"/>
              </a:spcBef>
              <a:spcAft>
                <a:spcPts val="0"/>
              </a:spcAft>
              <a:buSzPts val="1500"/>
              <a:buFont typeface="Times New Roman"/>
              <a:buChar char="●"/>
            </a:pPr>
            <a:r>
              <a:rPr lang="en-GB" sz="1500" dirty="0">
                <a:latin typeface="Times New Roman"/>
                <a:ea typeface="Times New Roman"/>
                <a:cs typeface="Times New Roman"/>
                <a:sym typeface="Times New Roman"/>
              </a:rPr>
              <a:t>These architectures will be compared on the grounds of loss calculated (mean squared error) and the computational effort required to train the neural network models.</a:t>
            </a:r>
            <a:endParaRPr sz="1500" dirty="0">
              <a:latin typeface="Times New Roman"/>
              <a:ea typeface="Times New Roman"/>
              <a:cs typeface="Times New Roman"/>
              <a:sym typeface="Times New Roman"/>
            </a:endParaRPr>
          </a:p>
          <a:p>
            <a:pPr marL="457200" lvl="0" indent="0" algn="just" rtl="0">
              <a:lnSpc>
                <a:spcPct val="100000"/>
              </a:lnSpc>
              <a:spcBef>
                <a:spcPts val="0"/>
              </a:spcBef>
              <a:spcAft>
                <a:spcPts val="1000"/>
              </a:spcAft>
              <a:buNone/>
            </a:pPr>
            <a:endParaRPr sz="1500" dirty="0">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291C3E22-4142-124A-BC6D-6EA83EC461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569"/>
    </mc:Choice>
    <mc:Fallback>
      <p:transition spd="slow" advTm="50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4A527-D6EB-49AF-8F93-1A094E3D13F0}"/>
              </a:ext>
            </a:extLst>
          </p:cNvPr>
          <p:cNvSpPr>
            <a:spLocks noGrp="1"/>
          </p:cNvSpPr>
          <p:nvPr>
            <p:ph type="title"/>
          </p:nvPr>
        </p:nvSpPr>
        <p:spPr>
          <a:xfrm>
            <a:off x="3420660" y="2197936"/>
            <a:ext cx="1882860" cy="572700"/>
          </a:xfrm>
        </p:spPr>
        <p:txBody>
          <a:bodyPr/>
          <a:lstStyle/>
          <a:p>
            <a:r>
              <a:rPr lang="en-US" dirty="0"/>
              <a:t>Thank You!</a:t>
            </a:r>
          </a:p>
        </p:txBody>
      </p:sp>
      <p:pic>
        <p:nvPicPr>
          <p:cNvPr id="3" name="Audio 2">
            <a:hlinkClick r:id="" action="ppaction://media"/>
            <a:extLst>
              <a:ext uri="{FF2B5EF4-FFF2-40B4-BE49-F238E27FC236}">
                <a16:creationId xmlns:a16="http://schemas.microsoft.com/office/drawing/2014/main" id="{C22A96AF-FAC2-4829-BF65-E27F0D542E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576029217"/>
      </p:ext>
    </p:extLst>
  </p:cSld>
  <p:clrMapOvr>
    <a:masterClrMapping/>
  </p:clrMapOvr>
  <mc:AlternateContent xmlns:mc="http://schemas.openxmlformats.org/markup-compatibility/2006" xmlns:p14="http://schemas.microsoft.com/office/powerpoint/2010/main">
    <mc:Choice Requires="p14">
      <p:transition spd="slow" p14:dur="2000" advTm="2496"/>
    </mc:Choice>
    <mc:Fallback xmlns="">
      <p:transition spd="slow" advTm="2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Description</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Font typeface="Times New Roman"/>
              <a:buChar char="●"/>
            </a:pPr>
            <a:r>
              <a:rPr lang="en-GB" sz="1500" dirty="0">
                <a:latin typeface="Times New Roman"/>
                <a:ea typeface="Times New Roman"/>
                <a:cs typeface="Times New Roman"/>
                <a:sym typeface="Times New Roman"/>
              </a:rPr>
              <a:t>The dataset that we are planning to use for our project is a weather time series data collected by the research institute named ‘Max Planck Institute of Biogeochemistry’ located in Jena, Germany. </a:t>
            </a:r>
            <a:endParaRPr sz="1500" dirty="0">
              <a:latin typeface="Times New Roman"/>
              <a:ea typeface="Times New Roman"/>
              <a:cs typeface="Times New Roman"/>
              <a:sym typeface="Times New Roman"/>
            </a:endParaRPr>
          </a:p>
          <a:p>
            <a:pPr marL="457200" lvl="0" indent="-323850" algn="just" rtl="0">
              <a:spcBef>
                <a:spcPts val="1000"/>
              </a:spcBef>
              <a:spcAft>
                <a:spcPts val="0"/>
              </a:spcAft>
              <a:buSzPts val="1500"/>
              <a:buFont typeface="Times New Roman"/>
              <a:buChar char="●"/>
            </a:pPr>
            <a:r>
              <a:rPr lang="en-GB" sz="1500" dirty="0">
                <a:latin typeface="Times New Roman"/>
                <a:ea typeface="Times New Roman"/>
                <a:cs typeface="Times New Roman"/>
                <a:sym typeface="Times New Roman"/>
              </a:rPr>
              <a:t>The dataset provided by the institute is a multivariate time series dataset. This time series data is recorded over a span of 7 years starting from Jan 01, 2009 to December 31, 2016. </a:t>
            </a:r>
            <a:endParaRPr sz="1500" dirty="0">
              <a:latin typeface="Times New Roman"/>
              <a:ea typeface="Times New Roman"/>
              <a:cs typeface="Times New Roman"/>
              <a:sym typeface="Times New Roman"/>
            </a:endParaRPr>
          </a:p>
          <a:p>
            <a:pPr marL="457200" lvl="0" indent="-323850" algn="just" rtl="0">
              <a:spcBef>
                <a:spcPts val="1000"/>
              </a:spcBef>
              <a:spcAft>
                <a:spcPts val="1000"/>
              </a:spcAft>
              <a:buSzPts val="1500"/>
              <a:buFont typeface="Times New Roman"/>
              <a:buChar char="●"/>
            </a:pPr>
            <a:r>
              <a:rPr lang="en-GB" sz="1500" dirty="0">
                <a:latin typeface="Times New Roman"/>
                <a:ea typeface="Times New Roman"/>
                <a:cs typeface="Times New Roman"/>
                <a:sym typeface="Times New Roman"/>
              </a:rPr>
              <a:t>The dataset consists of 14 weather related attributes and a total of 420,550 observations. Every observation is recorded at the frequency of 10 minutes. Out of those 14 attributes, based on our problem statement we plan to use the Temperature attribute (in Kelvin) as the target variable and forecast the values.</a:t>
            </a:r>
            <a:endParaRPr sz="1500" dirty="0"/>
          </a:p>
        </p:txBody>
      </p:sp>
      <p:pic>
        <p:nvPicPr>
          <p:cNvPr id="3" name="Audio 2">
            <a:hlinkClick r:id="" action="ppaction://media"/>
            <a:extLst>
              <a:ext uri="{FF2B5EF4-FFF2-40B4-BE49-F238E27FC236}">
                <a16:creationId xmlns:a16="http://schemas.microsoft.com/office/drawing/2014/main" id="{1893AF5D-BFA9-9B4D-A390-548CB518AF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993"/>
    </mc:Choice>
    <mc:Fallback>
      <p:transition spd="slow" advTm="57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a:t>
            </a:r>
            <a:endParaRPr/>
          </a:p>
        </p:txBody>
      </p:sp>
      <p:graphicFrame>
        <p:nvGraphicFramePr>
          <p:cNvPr id="78" name="Google Shape;78;p16"/>
          <p:cNvGraphicFramePr/>
          <p:nvPr/>
        </p:nvGraphicFramePr>
        <p:xfrm>
          <a:off x="871325" y="1393825"/>
          <a:ext cx="7437775" cy="2999325"/>
        </p:xfrm>
        <a:graphic>
          <a:graphicData uri="http://schemas.openxmlformats.org/drawingml/2006/table">
            <a:tbl>
              <a:tblPr>
                <a:noFill/>
                <a:tableStyleId>{1E098334-BE1B-4073-B167-A86027DFB160}</a:tableStyleId>
              </a:tblPr>
              <a:tblGrid>
                <a:gridCol w="3516250">
                  <a:extLst>
                    <a:ext uri="{9D8B030D-6E8A-4147-A177-3AD203B41FA5}">
                      <a16:colId xmlns:a16="http://schemas.microsoft.com/office/drawing/2014/main" val="20000"/>
                    </a:ext>
                  </a:extLst>
                </a:gridCol>
                <a:gridCol w="3921525">
                  <a:extLst>
                    <a:ext uri="{9D8B030D-6E8A-4147-A177-3AD203B41FA5}">
                      <a16:colId xmlns:a16="http://schemas.microsoft.com/office/drawing/2014/main" val="20001"/>
                    </a:ext>
                  </a:extLst>
                </a:gridCol>
              </a:tblGrid>
              <a:tr h="428475">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p (mbar): Pressure in millibars</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VPdef (mbar): Vapor Pressure deficit</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428475">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T (deg C): Temperature in Celsius</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GB" sz="1500">
                          <a:solidFill>
                            <a:schemeClr val="accent3"/>
                          </a:solidFill>
                          <a:latin typeface="Times New Roman"/>
                          <a:ea typeface="Times New Roman"/>
                          <a:cs typeface="Times New Roman"/>
                          <a:sym typeface="Times New Roman"/>
                        </a:rPr>
                        <a:t>sh (g/kg): Specific Humidity</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428475">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Tpot (K): Temperature in Kelvin</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H2OC (mmol/mol) :Water Vapor concentration</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28475">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Tdew (deg C): Temp. relative to humidity</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rho (g/m**3): Airtight</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428475">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rh (%): Relative humidity</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wv (m/s): Wind Speed</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428475">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VPmax (mbar): Saturation Vapor Pressure</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max. wv (m/s): Maximum Wind Speed</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428475">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VPact (mbar): Vapor Pressure</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500">
                          <a:solidFill>
                            <a:schemeClr val="accent3"/>
                          </a:solidFill>
                          <a:latin typeface="Times New Roman"/>
                          <a:ea typeface="Times New Roman"/>
                          <a:cs typeface="Times New Roman"/>
                          <a:sym typeface="Times New Roman"/>
                        </a:rPr>
                        <a:t>wd (deg): Wind direction in degrees</a:t>
                      </a:r>
                      <a:endParaRPr sz="1500">
                        <a:solidFill>
                          <a:schemeClr val="accent3"/>
                        </a:solidFill>
                        <a:latin typeface="Times New Roman"/>
                        <a:ea typeface="Times New Roman"/>
                        <a:cs typeface="Times New Roman"/>
                        <a:sym typeface="Times New Roman"/>
                      </a:endParaRPr>
                    </a:p>
                  </a:txBody>
                  <a:tcPr marL="63500" marR="63500" marT="63500" marB="63500">
                    <a:lnL w="12700" cap="flat" cmpd="sng">
                      <a:solidFill>
                        <a:schemeClr val="accent3"/>
                      </a:solidFill>
                      <a:prstDash val="solid"/>
                      <a:round/>
                      <a:headEnd type="none" w="sm" len="sm"/>
                      <a:tailEnd type="none" w="sm" len="sm"/>
                    </a:lnL>
                    <a:lnR w="12700" cap="flat" cmpd="sng">
                      <a:solidFill>
                        <a:schemeClr val="accent3"/>
                      </a:solidFill>
                      <a:prstDash val="solid"/>
                      <a:round/>
                      <a:headEnd type="none" w="sm" len="sm"/>
                      <a:tailEnd type="none" w="sm" len="sm"/>
                    </a:lnR>
                    <a:lnT w="12700" cap="flat" cmpd="sng">
                      <a:solidFill>
                        <a:schemeClr val="accent3"/>
                      </a:solidFill>
                      <a:prstDash val="solid"/>
                      <a:round/>
                      <a:headEnd type="none" w="sm" len="sm"/>
                      <a:tailEnd type="none" w="sm" len="sm"/>
                    </a:lnT>
                    <a:lnB w="12700"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2" name="Audio 1">
            <a:hlinkClick r:id="" action="ppaction://media"/>
            <a:extLst>
              <a:ext uri="{FF2B5EF4-FFF2-40B4-BE49-F238E27FC236}">
                <a16:creationId xmlns:a16="http://schemas.microsoft.com/office/drawing/2014/main" id="{320A2A15-2CCC-E642-8D71-0CD2520FD8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10"/>
    </mc:Choice>
    <mc:Fallback>
      <p:transition spd="slow" advTm="20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Preprocessing &amp; EDA</a:t>
            </a:r>
            <a:endParaRPr/>
          </a:p>
        </p:txBody>
      </p:sp>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a:t>Sampling the data</a:t>
            </a:r>
            <a:endParaRPr sz="1500"/>
          </a:p>
          <a:p>
            <a:pPr marL="914400" lvl="1" indent="-323850" algn="l" rtl="0">
              <a:spcBef>
                <a:spcPts val="1000"/>
              </a:spcBef>
              <a:spcAft>
                <a:spcPts val="0"/>
              </a:spcAft>
              <a:buSzPts val="1500"/>
              <a:buChar char="○"/>
            </a:pPr>
            <a:r>
              <a:rPr lang="en-GB" sz="1500"/>
              <a:t>Hourly data is taken since the temperature doesn’t show any changes for every 10 minutes</a:t>
            </a:r>
            <a:endParaRPr sz="1500"/>
          </a:p>
          <a:p>
            <a:pPr marL="457200" lvl="0" indent="-323850" algn="l" rtl="0">
              <a:spcBef>
                <a:spcPts val="1000"/>
              </a:spcBef>
              <a:spcAft>
                <a:spcPts val="0"/>
              </a:spcAft>
              <a:buSzPts val="1500"/>
              <a:buChar char="●"/>
            </a:pPr>
            <a:r>
              <a:rPr lang="en-GB" sz="1500"/>
              <a:t>Missing Values</a:t>
            </a:r>
            <a:endParaRPr sz="1500"/>
          </a:p>
          <a:p>
            <a:pPr marL="914400" lvl="1" indent="-323850" algn="l" rtl="0">
              <a:spcBef>
                <a:spcPts val="1000"/>
              </a:spcBef>
              <a:spcAft>
                <a:spcPts val="0"/>
              </a:spcAft>
              <a:buSzPts val="1500"/>
              <a:buChar char="○"/>
            </a:pPr>
            <a:r>
              <a:rPr lang="en-GB" sz="1500"/>
              <a:t>There were no missing values in the data</a:t>
            </a:r>
            <a:endParaRPr sz="1500"/>
          </a:p>
          <a:p>
            <a:pPr marL="457200" lvl="0" indent="-323850" algn="l" rtl="0">
              <a:spcBef>
                <a:spcPts val="1000"/>
              </a:spcBef>
              <a:spcAft>
                <a:spcPts val="0"/>
              </a:spcAft>
              <a:buSzPts val="1500"/>
              <a:buChar char="●"/>
            </a:pPr>
            <a:r>
              <a:rPr lang="en-GB" sz="1500"/>
              <a:t>Trendline Analysis</a:t>
            </a:r>
            <a:endParaRPr sz="1500"/>
          </a:p>
          <a:p>
            <a:pPr marL="914400" lvl="1" indent="-323850" algn="l" rtl="0">
              <a:spcBef>
                <a:spcPts val="1000"/>
              </a:spcBef>
              <a:spcAft>
                <a:spcPts val="0"/>
              </a:spcAft>
              <a:buSzPts val="1500"/>
              <a:buChar char="○"/>
            </a:pPr>
            <a:r>
              <a:rPr lang="en-GB" sz="1500"/>
              <a:t>To see the behaviour over time. Since this is weather data we saw a seasonal trend</a:t>
            </a:r>
            <a:endParaRPr sz="1500"/>
          </a:p>
          <a:p>
            <a:pPr marL="457200" lvl="0" indent="-323850" algn="l" rtl="0">
              <a:spcBef>
                <a:spcPts val="1000"/>
              </a:spcBef>
              <a:spcAft>
                <a:spcPts val="0"/>
              </a:spcAft>
              <a:buSzPts val="1500"/>
              <a:buChar char="●"/>
            </a:pPr>
            <a:r>
              <a:rPr lang="en-GB" sz="1500"/>
              <a:t>Incorrect data</a:t>
            </a:r>
            <a:endParaRPr sz="1500"/>
          </a:p>
          <a:p>
            <a:pPr marL="914400" lvl="1" indent="-323850" algn="l" rtl="0">
              <a:spcBef>
                <a:spcPts val="1000"/>
              </a:spcBef>
              <a:spcAft>
                <a:spcPts val="1000"/>
              </a:spcAft>
              <a:buSzPts val="1500"/>
              <a:buChar char="○"/>
            </a:pPr>
            <a:r>
              <a:rPr lang="en-GB" sz="1500"/>
              <a:t>Wind Speed has negative values</a:t>
            </a:r>
            <a:endParaRPr sz="1500"/>
          </a:p>
        </p:txBody>
      </p:sp>
      <p:pic>
        <p:nvPicPr>
          <p:cNvPr id="2" name="Audio 1">
            <a:hlinkClick r:id="" action="ppaction://media"/>
            <a:extLst>
              <a:ext uri="{FF2B5EF4-FFF2-40B4-BE49-F238E27FC236}">
                <a16:creationId xmlns:a16="http://schemas.microsoft.com/office/drawing/2014/main" id="{CB92C660-BB39-E74B-865B-8C811F8DD4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437"/>
    </mc:Choice>
    <mc:Fallback>
      <p:transition spd="slow" advTm="80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Preprocessing &amp; EDA</a:t>
            </a:r>
            <a:endParaRPr/>
          </a:p>
          <a:p>
            <a:pPr marL="0" lvl="0" indent="0" algn="l" rtl="0">
              <a:spcBef>
                <a:spcPts val="0"/>
              </a:spcBef>
              <a:spcAft>
                <a:spcPts val="0"/>
              </a:spcAft>
              <a:buNone/>
            </a:pPr>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a:t>Outlier treatment</a:t>
            </a:r>
            <a:endParaRPr sz="1500"/>
          </a:p>
          <a:p>
            <a:pPr marL="914400" lvl="1" indent="-323850" algn="l" rtl="0">
              <a:spcBef>
                <a:spcPts val="1000"/>
              </a:spcBef>
              <a:spcAft>
                <a:spcPts val="0"/>
              </a:spcAft>
              <a:buSzPts val="1500"/>
              <a:buChar char="○"/>
            </a:pPr>
            <a:r>
              <a:rPr lang="en-GB" sz="1500"/>
              <a:t>Outliers were treated using the IQR method.</a:t>
            </a:r>
            <a:endParaRPr sz="1500"/>
          </a:p>
          <a:p>
            <a:pPr marL="457200" lvl="0" indent="-323850" algn="l" rtl="0">
              <a:spcBef>
                <a:spcPts val="1000"/>
              </a:spcBef>
              <a:spcAft>
                <a:spcPts val="0"/>
              </a:spcAft>
              <a:buSzPts val="1500"/>
              <a:buChar char="●"/>
            </a:pPr>
            <a:r>
              <a:rPr lang="en-GB" sz="1500"/>
              <a:t>Correlation Matrix</a:t>
            </a:r>
            <a:endParaRPr sz="1500"/>
          </a:p>
          <a:p>
            <a:pPr marL="914400" lvl="1" indent="-323850" algn="l" rtl="0">
              <a:spcBef>
                <a:spcPts val="1000"/>
              </a:spcBef>
              <a:spcAft>
                <a:spcPts val="0"/>
              </a:spcAft>
              <a:buSzPts val="1500"/>
              <a:buChar char="○"/>
            </a:pPr>
            <a:r>
              <a:rPr lang="en-GB" sz="1500"/>
              <a:t>We plotted a correlation matrix to see if there is any relation between the features.</a:t>
            </a:r>
            <a:endParaRPr sz="1500"/>
          </a:p>
          <a:p>
            <a:pPr marL="914400" lvl="1" indent="-323850" algn="l" rtl="0">
              <a:spcBef>
                <a:spcPts val="1000"/>
              </a:spcBef>
              <a:spcAft>
                <a:spcPts val="1000"/>
              </a:spcAft>
              <a:buSzPts val="1500"/>
              <a:buChar char="○"/>
            </a:pPr>
            <a:r>
              <a:rPr lang="en-GB" sz="1500"/>
              <a:t>Found high correlation between ‘Specific Humidity’, ‘Water Vapor Concentration’ and ‘Vapor Pressure’.</a:t>
            </a:r>
            <a:endParaRPr sz="1500"/>
          </a:p>
        </p:txBody>
      </p:sp>
      <p:pic>
        <p:nvPicPr>
          <p:cNvPr id="2" name="Audio 1">
            <a:hlinkClick r:id="" action="ppaction://media"/>
            <a:extLst>
              <a:ext uri="{FF2B5EF4-FFF2-40B4-BE49-F238E27FC236}">
                <a16:creationId xmlns:a16="http://schemas.microsoft.com/office/drawing/2014/main" id="{C4E4CE31-433B-8049-AC3A-F6DA7B846B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922"/>
    </mc:Choice>
    <mc:Fallback>
      <p:transition spd="slow" advTm="68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 Engineering</a:t>
            </a: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dirty="0"/>
              <a:t>Removing redundant features</a:t>
            </a:r>
            <a:endParaRPr sz="1500" dirty="0"/>
          </a:p>
          <a:p>
            <a:pPr marL="914400" lvl="1" indent="-323850" algn="l" rtl="0">
              <a:spcBef>
                <a:spcPts val="1000"/>
              </a:spcBef>
              <a:spcAft>
                <a:spcPts val="0"/>
              </a:spcAft>
              <a:buSzPts val="1500"/>
              <a:buChar char="○"/>
            </a:pPr>
            <a:r>
              <a:rPr lang="en-GB" sz="1500" dirty="0"/>
              <a:t>Only one feature is retained from the features that are correlated to each other </a:t>
            </a:r>
            <a:endParaRPr sz="1500" dirty="0"/>
          </a:p>
          <a:p>
            <a:pPr marL="457200" lvl="0" indent="-323850" algn="l" rtl="0">
              <a:spcBef>
                <a:spcPts val="1000"/>
              </a:spcBef>
              <a:spcAft>
                <a:spcPts val="0"/>
              </a:spcAft>
              <a:buSzPts val="1500"/>
              <a:buChar char="●"/>
            </a:pPr>
            <a:r>
              <a:rPr lang="en-GB" sz="1500" dirty="0"/>
              <a:t>Generating Wind vectors from Wind Speed and Direction</a:t>
            </a:r>
            <a:endParaRPr sz="1500" dirty="0"/>
          </a:p>
          <a:p>
            <a:pPr marL="914400" lvl="1" indent="-323850" algn="l" rtl="0">
              <a:spcBef>
                <a:spcPts val="1000"/>
              </a:spcBef>
              <a:spcAft>
                <a:spcPts val="0"/>
              </a:spcAft>
              <a:buSzPts val="1500"/>
              <a:buChar char="○"/>
            </a:pPr>
            <a:r>
              <a:rPr lang="en-GB" sz="1500" dirty="0"/>
              <a:t>Since Wind Speed and Direction are not directly helping with the forecasting, we created Wind vectors using this data. These vectors indicate direction and intensity of the wind</a:t>
            </a:r>
            <a:endParaRPr sz="1500" dirty="0"/>
          </a:p>
          <a:p>
            <a:pPr marL="457200" lvl="0" indent="-323850" algn="l" rtl="0">
              <a:spcBef>
                <a:spcPts val="1000"/>
              </a:spcBef>
              <a:spcAft>
                <a:spcPts val="0"/>
              </a:spcAft>
              <a:buSzPts val="1500"/>
              <a:buChar char="●"/>
            </a:pPr>
            <a:r>
              <a:rPr lang="en-GB" sz="1500" dirty="0"/>
              <a:t>Scaling the data</a:t>
            </a:r>
            <a:endParaRPr sz="1500" dirty="0"/>
          </a:p>
          <a:p>
            <a:pPr marL="914400" lvl="1" indent="-323850" algn="l" rtl="0">
              <a:spcBef>
                <a:spcPts val="1000"/>
              </a:spcBef>
              <a:spcAft>
                <a:spcPts val="0"/>
              </a:spcAft>
              <a:buSzPts val="1500"/>
              <a:buChar char="○"/>
            </a:pPr>
            <a:r>
              <a:rPr lang="en-GB" sz="1500" dirty="0"/>
              <a:t>The range of values of data vary widely. As Neural Networks are distance based algorithms, we should bring all the features under a single scale</a:t>
            </a:r>
            <a:endParaRPr sz="1500" dirty="0"/>
          </a:p>
          <a:p>
            <a:pPr marL="0" lvl="0" indent="0" algn="l" rtl="0">
              <a:spcBef>
                <a:spcPts val="1000"/>
              </a:spcBef>
              <a:spcAft>
                <a:spcPts val="0"/>
              </a:spcAft>
              <a:buNone/>
            </a:pPr>
            <a:endParaRPr sz="1500" dirty="0"/>
          </a:p>
          <a:p>
            <a:pPr marL="0" lvl="0" indent="0" algn="l" rtl="0">
              <a:spcBef>
                <a:spcPts val="1600"/>
              </a:spcBef>
              <a:spcAft>
                <a:spcPts val="1600"/>
              </a:spcAft>
              <a:buNone/>
            </a:pPr>
            <a:endParaRPr dirty="0"/>
          </a:p>
        </p:txBody>
      </p:sp>
      <p:pic>
        <p:nvPicPr>
          <p:cNvPr id="3" name="Audio 2">
            <a:hlinkClick r:id="" action="ppaction://media"/>
            <a:extLst>
              <a:ext uri="{FF2B5EF4-FFF2-40B4-BE49-F238E27FC236}">
                <a16:creationId xmlns:a16="http://schemas.microsoft.com/office/drawing/2014/main" id="{3B4A19ED-8C9B-6741-9ABE-F672241EBF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016"/>
    </mc:Choice>
    <mc:Fallback>
      <p:transition spd="slow" advTm="58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Sequence Generation</a:t>
            </a:r>
            <a:endParaRPr/>
          </a:p>
        </p:txBody>
      </p:sp>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GB" sz="1500"/>
              <a:t>Univariate single value forecasting</a:t>
            </a:r>
            <a:endParaRPr sz="1500"/>
          </a:p>
          <a:p>
            <a:pPr marL="457200" lvl="0" indent="-323850" algn="l" rtl="0">
              <a:lnSpc>
                <a:spcPct val="115000"/>
              </a:lnSpc>
              <a:spcBef>
                <a:spcPts val="1000"/>
              </a:spcBef>
              <a:spcAft>
                <a:spcPts val="0"/>
              </a:spcAft>
              <a:buSzPts val="1500"/>
              <a:buChar char="●"/>
            </a:pPr>
            <a:r>
              <a:rPr lang="en-GB" sz="1500"/>
              <a:t>Multivariate single value forecasting</a:t>
            </a:r>
            <a:endParaRPr sz="1500"/>
          </a:p>
          <a:p>
            <a:pPr marL="457200" lvl="0" indent="-323850" algn="l" rtl="0">
              <a:lnSpc>
                <a:spcPct val="115000"/>
              </a:lnSpc>
              <a:spcBef>
                <a:spcPts val="1000"/>
              </a:spcBef>
              <a:spcAft>
                <a:spcPts val="1000"/>
              </a:spcAft>
              <a:buSzPts val="1500"/>
              <a:buChar char="●"/>
            </a:pPr>
            <a:r>
              <a:rPr lang="en-GB" sz="1500"/>
              <a:t>Multivariate sequence to sequence forecasting</a:t>
            </a:r>
            <a:endParaRPr sz="2100"/>
          </a:p>
        </p:txBody>
      </p:sp>
      <p:pic>
        <p:nvPicPr>
          <p:cNvPr id="2" name="Audio 1">
            <a:hlinkClick r:id="" action="ppaction://media"/>
            <a:extLst>
              <a:ext uri="{FF2B5EF4-FFF2-40B4-BE49-F238E27FC236}">
                <a16:creationId xmlns:a16="http://schemas.microsoft.com/office/drawing/2014/main" id="{FFAAC931-E6FD-1B47-8EC1-8D65909F87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654"/>
    </mc:Choice>
    <mc:Fallback>
      <p:transition spd="slow" advTm="62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Approach &amp; Algorithms</a:t>
            </a:r>
            <a:endParaRPr dirty="0"/>
          </a:p>
        </p:txBody>
      </p:sp>
      <p:sp>
        <p:nvSpPr>
          <p:cNvPr id="108" name="Google Shape;10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dirty="0"/>
              <a:t>Feed Forward Neural Network</a:t>
            </a:r>
            <a:endParaRPr sz="1500" dirty="0"/>
          </a:p>
          <a:p>
            <a:pPr marL="914400" lvl="1" indent="-323850" algn="l" rtl="0">
              <a:spcBef>
                <a:spcPts val="1000"/>
              </a:spcBef>
              <a:spcAft>
                <a:spcPts val="0"/>
              </a:spcAft>
              <a:buSzPts val="1500"/>
              <a:buChar char="○"/>
            </a:pPr>
            <a:r>
              <a:rPr lang="en-GB" sz="1500" dirty="0"/>
              <a:t>Supervised Learning</a:t>
            </a:r>
            <a:endParaRPr sz="1500" dirty="0"/>
          </a:p>
          <a:p>
            <a:pPr marL="914400" lvl="1" indent="-323850" algn="l" rtl="0">
              <a:spcBef>
                <a:spcPts val="1000"/>
              </a:spcBef>
              <a:spcAft>
                <a:spcPts val="0"/>
              </a:spcAft>
              <a:buSzPts val="1500"/>
              <a:buChar char="○"/>
            </a:pPr>
            <a:r>
              <a:rPr lang="en-GB" sz="1500" dirty="0"/>
              <a:t>Univariate Forecasting</a:t>
            </a:r>
            <a:endParaRPr sz="1500" dirty="0"/>
          </a:p>
          <a:p>
            <a:pPr marL="457200" lvl="0" indent="-323850" algn="l" rtl="0">
              <a:spcBef>
                <a:spcPts val="1000"/>
              </a:spcBef>
              <a:spcAft>
                <a:spcPts val="0"/>
              </a:spcAft>
              <a:buSzPts val="1500"/>
              <a:buChar char="●"/>
            </a:pPr>
            <a:r>
              <a:rPr lang="en-GB" sz="1500" dirty="0"/>
              <a:t>Recurrent Neural Network</a:t>
            </a:r>
            <a:endParaRPr sz="1500" dirty="0"/>
          </a:p>
          <a:p>
            <a:pPr marL="914400" lvl="1" indent="-323850" algn="l" rtl="0">
              <a:spcBef>
                <a:spcPts val="1000"/>
              </a:spcBef>
              <a:spcAft>
                <a:spcPts val="0"/>
              </a:spcAft>
              <a:buSzPts val="1500"/>
              <a:buChar char="○"/>
            </a:pPr>
            <a:r>
              <a:rPr lang="en-GB" sz="1500" dirty="0"/>
              <a:t>Univariate Forecasting</a:t>
            </a:r>
            <a:endParaRPr sz="1500" dirty="0"/>
          </a:p>
          <a:p>
            <a:pPr marL="914400" lvl="1" indent="-323850" algn="l" rtl="0">
              <a:spcBef>
                <a:spcPts val="1000"/>
              </a:spcBef>
              <a:spcAft>
                <a:spcPts val="0"/>
              </a:spcAft>
              <a:buSzPts val="1500"/>
              <a:buChar char="○"/>
            </a:pPr>
            <a:r>
              <a:rPr lang="en-GB" sz="1500" dirty="0"/>
              <a:t>Multivariate Forecasting</a:t>
            </a:r>
            <a:endParaRPr sz="1500" dirty="0"/>
          </a:p>
          <a:p>
            <a:pPr marL="0" lvl="0" indent="0" algn="l" rtl="0">
              <a:spcBef>
                <a:spcPts val="1000"/>
              </a:spcBef>
              <a:spcAft>
                <a:spcPts val="1000"/>
              </a:spcAft>
              <a:buNone/>
            </a:pPr>
            <a:endParaRPr sz="1500" dirty="0"/>
          </a:p>
        </p:txBody>
      </p:sp>
      <p:pic>
        <p:nvPicPr>
          <p:cNvPr id="2" name="Audio 1">
            <a:hlinkClick r:id="" action="ppaction://media"/>
            <a:extLst>
              <a:ext uri="{FF2B5EF4-FFF2-40B4-BE49-F238E27FC236}">
                <a16:creationId xmlns:a16="http://schemas.microsoft.com/office/drawing/2014/main" id="{EBEE7CA4-2172-8E41-B9A6-234201C2BC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601"/>
    </mc:Choice>
    <mc:Fallback>
      <p:transition spd="slow" advTm="73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974</Words>
  <Application>Microsoft Macintosh PowerPoint</Application>
  <PresentationFormat>On-screen Show (16:9)</PresentationFormat>
  <Paragraphs>105</Paragraphs>
  <Slides>20</Slides>
  <Notes>20</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Oswald</vt:lpstr>
      <vt:lpstr>Times New Roman</vt:lpstr>
      <vt:lpstr>Average</vt:lpstr>
      <vt:lpstr>Arial</vt:lpstr>
      <vt:lpstr>Slate</vt:lpstr>
      <vt:lpstr>CIS 731 Final Project  Multivariate Time Series Weather Forecasting</vt:lpstr>
      <vt:lpstr>Introduction</vt:lpstr>
      <vt:lpstr>Data Description</vt:lpstr>
      <vt:lpstr>Features</vt:lpstr>
      <vt:lpstr>Data Preprocessing &amp; EDA</vt:lpstr>
      <vt:lpstr>Data Preprocessing &amp; EDA </vt:lpstr>
      <vt:lpstr>Feature Engineering</vt:lpstr>
      <vt:lpstr>Sequence Generation</vt:lpstr>
      <vt:lpstr>Approach &amp; Algorithms</vt:lpstr>
      <vt:lpstr>Approach &amp; Algorithms</vt:lpstr>
      <vt:lpstr>Approach &amp; Algorithms </vt:lpstr>
      <vt:lpstr>Evaluation</vt:lpstr>
      <vt:lpstr>Results (Loss Curves)</vt:lpstr>
      <vt:lpstr>Results (Actual vs Prediction values)</vt:lpstr>
      <vt:lpstr>Results (Actual vs Prediction values)</vt:lpstr>
      <vt:lpstr>Seq2Seq Bi-directional LSTM (Actual vs Forecasted) </vt:lpstr>
      <vt:lpstr>Conclusion </vt:lpstr>
      <vt:lpstr>Future Scope/Discussion</vt:lpstr>
      <vt:lpstr>Appendix: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731 Final Project  Multivariate Time Series Weather Forecasting</dc:title>
  <cp:lastModifiedBy>Yeswanth Reddy Velapalem</cp:lastModifiedBy>
  <cp:revision>21</cp:revision>
  <dcterms:modified xsi:type="dcterms:W3CDTF">2020-12-09T00:57:15Z</dcterms:modified>
</cp:coreProperties>
</file>